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8" r:id="rId4"/>
  </p:sldMasterIdLst>
  <p:notesMasterIdLst>
    <p:notesMasterId r:id="rId15"/>
  </p:notesMasterIdLst>
  <p:sldIdLst>
    <p:sldId id="367" r:id="rId5"/>
    <p:sldId id="368" r:id="rId6"/>
    <p:sldId id="369" r:id="rId7"/>
    <p:sldId id="370" r:id="rId8"/>
    <p:sldId id="372" r:id="rId9"/>
    <p:sldId id="373" r:id="rId10"/>
    <p:sldId id="375"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92" d="100"/>
          <a:sy n="92" d="100"/>
        </p:scale>
        <p:origin x="-756" y="-144"/>
      </p:cViewPr>
      <p:guideLst>
        <p:guide orient="horz" pos="588"/>
        <p:guide pos="144"/>
        <p:guide orient="horz" pos="852"/>
      </p:guideLst>
    </p:cSldViewPr>
  </p:slideViewPr>
  <p:notesTextViewPr>
    <p:cViewPr>
      <p:scale>
        <a:sx n="1" d="1"/>
        <a:sy n="1" d="1"/>
      </p:scale>
      <p:origin x="0" y="0"/>
    </p:cViewPr>
  </p:notesTextViewPr>
  <p:notesViewPr>
    <p:cSldViewPr snapToGrid="0">
      <p:cViewPr varScale="1">
        <p:scale>
          <a:sx n="55" d="100"/>
          <a:sy n="55" d="100"/>
        </p:scale>
        <p:origin x="-2904"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51" Type="http://schemas.openxmlformats.org/officeDocument/2006/relationships/tableStyles" Target="tableStyles.xml" /><Relationship Id="rId3" Type="http://schemas.openxmlformats.org/officeDocument/2006/relationships/customXml" Target="../customXml/item3.xml" /><Relationship Id="rId47" Type="http://customschemas.google.com/relationships/presentationmetadata" Target="metadata" /><Relationship Id="rId50"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notesMaster" Target="notesMasters/notesMaster1.xml" /><Relationship Id="rId49" Type="http://schemas.openxmlformats.org/officeDocument/2006/relationships/viewProps" Target="viewProps.xml" /><Relationship Id="rId10" Type="http://schemas.openxmlformats.org/officeDocument/2006/relationships/slide" Target="slides/slide6.xml" /><Relationship Id="rId52" Type="http://schemas.microsoft.com/office/2016/11/relationships/changesInfo" Target="changesInfos/changesInfo1.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48" Type="http://schemas.openxmlformats.org/officeDocument/2006/relationships/presProps" Target="presProps.xml"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veen Cliton" userId="372f47b9d0b89987" providerId="LiveId" clId="{56F6D8B5-C06E-4B30-A04B-5B09D34B084C}"/>
    <pc:docChg chg="undo custSel modSld">
      <pc:chgData name="Naveen Cliton" userId="372f47b9d0b89987" providerId="LiveId" clId="{56F6D8B5-C06E-4B30-A04B-5B09D34B084C}" dt="2024-10-28T16:37:05.965" v="84" actId="20577"/>
      <pc:docMkLst>
        <pc:docMk/>
      </pc:docMkLst>
      <pc:sldChg chg="modSp mod">
        <pc:chgData name="Naveen Cliton" userId="372f47b9d0b89987" providerId="LiveId" clId="{56F6D8B5-C06E-4B30-A04B-5B09D34B084C}" dt="2024-10-27T14:29:43.230" v="40" actId="20577"/>
        <pc:sldMkLst>
          <pc:docMk/>
          <pc:sldMk cId="2370717497" sldId="367"/>
        </pc:sldMkLst>
        <pc:spChg chg="mod">
          <ac:chgData name="Naveen Cliton" userId="372f47b9d0b89987" providerId="LiveId" clId="{56F6D8B5-C06E-4B30-A04B-5B09D34B084C}" dt="2024-10-27T14:29:43.230" v="40" actId="20577"/>
          <ac:spMkLst>
            <pc:docMk/>
            <pc:sldMk cId="2370717497" sldId="367"/>
            <ac:spMk id="7" creationId="{5FD0626E-7FFA-F384-1DF5-056574800B20}"/>
          </ac:spMkLst>
        </pc:spChg>
      </pc:sldChg>
      <pc:sldChg chg="modSp mod">
        <pc:chgData name="Naveen Cliton" userId="372f47b9d0b89987" providerId="LiveId" clId="{56F6D8B5-C06E-4B30-A04B-5B09D34B084C}" dt="2024-10-28T16:37:05.965" v="84" actId="20577"/>
        <pc:sldMkLst>
          <pc:docMk/>
          <pc:sldMk cId="125300455" sldId="368"/>
        </pc:sldMkLst>
        <pc:spChg chg="mod">
          <ac:chgData name="Naveen Cliton" userId="372f47b9d0b89987" providerId="LiveId" clId="{56F6D8B5-C06E-4B30-A04B-5B09D34B084C}" dt="2024-10-28T16:37:05.965" v="84" actId="20577"/>
          <ac:spMkLst>
            <pc:docMk/>
            <pc:sldMk cId="125300455" sldId="368"/>
            <ac:spMk id="4" creationId="{E1494DD5-904E-76E9-38C0-10A35CC5BDD0}"/>
          </ac:spMkLst>
        </pc:spChg>
      </pc:sldChg>
      <pc:sldChg chg="addSp delSp modSp mod delAnim modAnim">
        <pc:chgData name="Naveen Cliton" userId="372f47b9d0b89987" providerId="LiveId" clId="{56F6D8B5-C06E-4B30-A04B-5B09D34B084C}" dt="2024-10-27T14:31:43.219" v="64" actId="1076"/>
        <pc:sldMkLst>
          <pc:docMk/>
          <pc:sldMk cId="1979684172" sldId="375"/>
        </pc:sldMkLst>
        <pc:spChg chg="mod">
          <ac:chgData name="Naveen Cliton" userId="372f47b9d0b89987" providerId="LiveId" clId="{56F6D8B5-C06E-4B30-A04B-5B09D34B084C}" dt="2024-10-27T14:30:47.446" v="58" actId="5793"/>
          <ac:spMkLst>
            <pc:docMk/>
            <pc:sldMk cId="1979684172" sldId="375"/>
            <ac:spMk id="3" creationId="{00000000-0000-0000-0000-000000000000}"/>
          </ac:spMkLst>
        </pc:spChg>
        <pc:picChg chg="del mod">
          <ac:chgData name="Naveen Cliton" userId="372f47b9d0b89987" providerId="LiveId" clId="{56F6D8B5-C06E-4B30-A04B-5B09D34B084C}" dt="2024-10-27T14:30:44.421" v="57" actId="478"/>
          <ac:picMkLst>
            <pc:docMk/>
            <pc:sldMk cId="1979684172" sldId="375"/>
            <ac:picMk id="4" creationId="{00000000-0000-0000-0000-000000000000}"/>
          </ac:picMkLst>
        </pc:picChg>
        <pc:picChg chg="add mod">
          <ac:chgData name="Naveen Cliton" userId="372f47b9d0b89987" providerId="LiveId" clId="{56F6D8B5-C06E-4B30-A04B-5B09D34B084C}" dt="2024-10-27T14:31:43.219" v="64" actId="1076"/>
          <ac:picMkLst>
            <pc:docMk/>
            <pc:sldMk cId="1979684172" sldId="375"/>
            <ac:picMk id="5" creationId="{2E403A60-55F7-8DEC-5FD6-A9F21D2F2F1D}"/>
          </ac:picMkLst>
        </pc:pic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1BF06D3-496D-4060-A653-877D7024FA53}" type="datetime1">
              <a:rPr lang="en-IN" smtClean="0"/>
              <a:pPr/>
              <a:t>10-11-2024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533B4F-60C7-445E-9813-BC2C392C251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2"/>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2"/>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userDrawn="1">
  <p:cSld name="Title and 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4B32F7-61FD-4AEA-AB6C-7DB97F8C93E5}" type="datetimeFigureOut">
              <a:rPr lang="en-US" smtClean="0"/>
              <a:pPr/>
              <a:t>11/10/2024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24A776-A3BC-47A4-B5CC-982739B1579C}" type="slidenum">
              <a:rPr lang="en-US" smtClean="0"/>
              <a:pPr/>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1.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64B32F7-61FD-4AEA-AB6C-7DB97F8C93E5}" type="datetimeFigureOut">
              <a:rPr lang="en-US" smtClean="0"/>
              <a:pPr/>
              <a:t>11/10/2024</a:t>
            </a:fld>
            <a:endParaRPr lang="en-US"/>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6524A776-A3BC-47A4-B5CC-982739B1579C}" type="slidenum">
              <a:rPr lang="en-US" smtClean="0"/>
              <a:pPr/>
              <a:t>‹#›</a:t>
            </a:fld>
            <a:endParaRPr lang="en-US"/>
          </a:p>
        </p:txBody>
      </p:sp>
      <p:sp>
        <p:nvSpPr>
          <p:cNvPr id="7" name="Rectangle 6">
            <a:extLst>
              <a:ext uri="{FF2B5EF4-FFF2-40B4-BE49-F238E27FC236}">
                <a16:creationId xmlns:a16="http://schemas.microsoft.com/office/drawing/2014/main" id="{4DCED223-EF63-605A-08B3-3B52963FC6A6}"/>
              </a:ext>
            </a:extLst>
          </p:cNvPr>
          <p:cNvSpPr/>
          <p:nvPr userDrawn="1"/>
        </p:nvSpPr>
        <p:spPr>
          <a:xfrm>
            <a:off x="0" y="0"/>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MEDICAL IMAGING ANALYSIS</a:t>
            </a:r>
          </a:p>
        </p:txBody>
      </p:sp>
      <p:sp>
        <p:nvSpPr>
          <p:cNvPr id="8" name="Rectangle 7">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2055C93-3B68-7B2F-D1BC-57DBBDF9047B}"/>
              </a:ext>
            </a:extLst>
          </p:cNvPr>
          <p:cNvPicPr>
            <a:picLocks noChangeAspect="1"/>
          </p:cNvPicPr>
          <p:nvPr userDrawn="1"/>
        </p:nvPicPr>
        <p:blipFill>
          <a:blip r:embed="rId15"/>
          <a:srcRect/>
          <a:stretch/>
        </p:blipFill>
        <p:spPr>
          <a:xfrm>
            <a:off x="7435308" y="29029"/>
            <a:ext cx="1245494" cy="405088"/>
          </a:xfrm>
          <a:prstGeom prst="rect">
            <a:avLst/>
          </a:prstGeom>
        </p:spPr>
      </p:pic>
      <p:sp>
        <p:nvSpPr>
          <p:cNvPr id="10" name="Rectangle 9">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naveencliton9138@gmail.com" TargetMode="External" /><Relationship Id="rId3" Type="http://schemas.openxmlformats.org/officeDocument/2006/relationships/image" Target="../media/image2.jpe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7.png" /><Relationship Id="rId4" Type="http://schemas.openxmlformats.org/officeDocument/2006/relationships/hyperlink" Target="https://drive.google.com/file/d/1wL4UdvxalV9T2nd61B1eNr9mH55mT7_c/view?usp=drive_link" TargetMode="Externa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3077766"/>
          </a:xfrm>
          <a:prstGeom prst="rect">
            <a:avLst/>
          </a:prstGeom>
          <a:noFill/>
        </p:spPr>
        <p:txBody>
          <a:bodyPr wrap="square">
            <a:spAutoFit/>
          </a:bodyPr>
          <a:lstStyle/>
          <a:p>
            <a:pPr algn="ctr"/>
            <a:r>
              <a:rPr lang="en-US" sz="2000" b="1" dirty="0">
                <a:latin typeface="Times New Roman" pitchFamily="18" charset="0"/>
                <a:ea typeface="Calibri" panose="020F0502020204030204" pitchFamily="34" charset="0"/>
                <a:cs typeface="Times New Roman" pitchFamily="18" charset="0"/>
              </a:rPr>
              <a:t>Medical </a:t>
            </a:r>
            <a:r>
              <a:rPr lang="en-US" sz="2000" b="1">
                <a:latin typeface="Times New Roman" pitchFamily="18" charset="0"/>
                <a:ea typeface="Calibri" panose="020F0502020204030204" pitchFamily="34" charset="0"/>
                <a:cs typeface="Times New Roman" pitchFamily="18" charset="0"/>
              </a:rPr>
              <a:t>Imaging Analysis</a:t>
            </a:r>
          </a:p>
          <a:p>
            <a:pPr algn="ctr"/>
            <a:endParaRPr lang="en-US" sz="2000" b="1" dirty="0">
              <a:latin typeface="Times New Roman" pitchFamily="18" charset="0"/>
              <a:cs typeface="Times New Roman" pitchFamily="18" charset="0"/>
            </a:endParaRPr>
          </a:p>
          <a:p>
            <a:r>
              <a:rPr lang="en-US" sz="1400" b="1" dirty="0">
                <a:latin typeface="Times New Roman" pitchFamily="18" charset="0"/>
                <a:cs typeface="Times New Roman" pitchFamily="18" charset="0"/>
              </a:rPr>
              <a:t>     Team :  </a:t>
            </a:r>
            <a:r>
              <a:rPr lang="en-US" b="1" dirty="0">
                <a:latin typeface="Times New Roman" pitchFamily="18" charset="0"/>
                <a:cs typeface="Times New Roman" pitchFamily="18" charset="0"/>
              </a:rPr>
              <a:t>NAVEEN CLITON A</a:t>
            </a:r>
            <a:r>
              <a:rPr lang="en-US" sz="1400" dirty="0">
                <a:latin typeface="Times New Roman" pitchFamily="18" charset="0"/>
                <a:cs typeface="Times New Roman" pitchFamily="18" charset="0"/>
              </a:rPr>
              <a:t>			</a:t>
            </a:r>
            <a:r>
              <a:rPr lang="en-US" sz="1400" b="1" dirty="0">
                <a:latin typeface="Times New Roman" pitchFamily="18" charset="0"/>
                <a:cs typeface="Times New Roman" pitchFamily="18" charset="0"/>
              </a:rPr>
              <a:t>     Guide</a:t>
            </a:r>
            <a:r>
              <a:rPr lang="en-US" sz="1400" dirty="0">
                <a:latin typeface="Times New Roman" pitchFamily="18" charset="0"/>
                <a:cs typeface="Times New Roman" pitchFamily="18" charset="0"/>
              </a:rPr>
              <a:t>: P.RAJA</a:t>
            </a:r>
          </a:p>
          <a:p>
            <a:r>
              <a:rPr lang="en-US" sz="1400" dirty="0">
                <a:latin typeface="Times New Roman" pitchFamily="18" charset="0"/>
                <a:cs typeface="Times New Roman" pitchFamily="18" charset="0"/>
              </a:rPr>
              <a:t>	</a:t>
            </a:r>
            <a:r>
              <a:rPr lang="en-US" dirty="0">
                <a:latin typeface="Times New Roman" pitchFamily="18" charset="0"/>
                <a:cs typeface="Times New Roman" pitchFamily="18" charset="0"/>
                <a:hlinkClick r:id="rId8"/>
              </a:rPr>
              <a:t>naveencliton9138@gmail.com</a:t>
            </a:r>
            <a:r>
              <a:rPr lang="en-US" dirty="0">
                <a:latin typeface="Times New Roman" pitchFamily="18" charset="0"/>
                <a:cs typeface="Times New Roman" pitchFamily="18" charset="0"/>
              </a:rPr>
              <a:t>   </a:t>
            </a:r>
            <a:r>
              <a:rPr lang="en-US" sz="1400" dirty="0">
                <a:latin typeface="Times New Roman" pitchFamily="18" charset="0"/>
                <a:cs typeface="Times New Roman" pitchFamily="18" charset="0"/>
              </a:rPr>
              <a:t>   </a:t>
            </a:r>
            <a:r>
              <a:rPr lang="en-US" sz="1100" dirty="0">
                <a:latin typeface="Times New Roman" pitchFamily="18" charset="0"/>
                <a:cs typeface="Times New Roman" pitchFamily="18" charset="0"/>
              </a:rPr>
              <a:t>                       (Master trainer </a:t>
            </a:r>
            <a:r>
              <a:rPr lang="en-US" sz="1100" dirty="0" err="1">
                <a:latin typeface="Times New Roman" pitchFamily="18" charset="0"/>
                <a:cs typeface="Times New Roman" pitchFamily="18" charset="0"/>
              </a:rPr>
              <a:t>edunet</a:t>
            </a:r>
            <a:r>
              <a:rPr lang="en-US" sz="1100" dirty="0">
                <a:latin typeface="Times New Roman" pitchFamily="18" charset="0"/>
                <a:cs typeface="Times New Roman" pitchFamily="18" charset="0"/>
              </a:rPr>
              <a:t> foundation)</a:t>
            </a:r>
            <a:endParaRPr lang="en-US" sz="1400" dirty="0">
              <a:latin typeface="Times New Roman" pitchFamily="18" charset="0"/>
              <a:cs typeface="Times New Roman" pitchFamily="18" charset="0"/>
            </a:endParaRPr>
          </a:p>
          <a:p>
            <a:r>
              <a:rPr lang="en-US" dirty="0">
                <a:latin typeface="Times New Roman" pitchFamily="18" charset="0"/>
                <a:cs typeface="Times New Roman" pitchFamily="18" charset="0"/>
              </a:rPr>
              <a:t>	 912421114305</a:t>
            </a:r>
          </a:p>
          <a:p>
            <a:r>
              <a:rPr lang="en-US" dirty="0">
                <a:latin typeface="Times New Roman" pitchFamily="18" charset="0"/>
                <a:cs typeface="Times New Roman" pitchFamily="18" charset="0"/>
              </a:rPr>
              <a:t>	0201CE2AC18774CA5F64FF334CE05F43 (aut2291240008)</a:t>
            </a:r>
          </a:p>
          <a:p>
            <a:r>
              <a:rPr lang="en-US" dirty="0">
                <a:latin typeface="Times New Roman" pitchFamily="18" charset="0"/>
                <a:cs typeface="Times New Roman" pitchFamily="18" charset="0"/>
              </a:rPr>
              <a:t>	</a:t>
            </a:r>
          </a:p>
          <a:p>
            <a:r>
              <a:rPr lang="en-US" sz="1400" dirty="0"/>
              <a:t>	</a:t>
            </a:r>
          </a:p>
          <a:p>
            <a:r>
              <a:rPr lang="en-US" sz="1400" dirty="0"/>
              <a:t>	</a:t>
            </a: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4000" b="1" dirty="0">
                <a:latin typeface="Times New Roman" pitchFamily="18" charset="0"/>
                <a:cs typeface="Times New Roman"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OUTLINE</a:t>
            </a:r>
            <a:endParaRPr lang="en-US" sz="900" b="1" dirty="0">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2937727"/>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itchFamily="18" charset="0"/>
                <a:ea typeface="Times New Roman" panose="02020603050405020304" pitchFamily="18" charset="0"/>
                <a:cs typeface="Times New Roman" pitchFamily="18" charset="0"/>
              </a:rPr>
              <a:t>Abstract of the Project</a:t>
            </a:r>
            <a:endParaRPr lang="en-IN" sz="1800" dirty="0">
              <a:solidFill>
                <a:schemeClr val="tx1"/>
              </a:solidFill>
              <a:latin typeface="Times New Roman" pitchFamily="18" charset="0"/>
              <a:ea typeface="Times New Roman" panose="02020603050405020304" pitchFamily="18" charset="0"/>
              <a:cs typeface="Times New Roman"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itchFamily="18" charset="0"/>
                <a:ea typeface="+mn-lt"/>
                <a:cs typeface="Times New Roman"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itchFamily="18" charset="0"/>
                <a:ea typeface="+mn-lt"/>
                <a:cs typeface="Times New Roman"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itchFamily="18" charset="0"/>
                <a:ea typeface="+mn-lt"/>
                <a:cs typeface="Times New Roman"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itchFamily="18" charset="0"/>
                <a:ea typeface="+mn-lt"/>
                <a:cs typeface="Times New Roman"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itchFamily="18" charset="0"/>
                <a:ea typeface="+mn-lt"/>
                <a:cs typeface="Times New Roman"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itchFamily="18" charset="0"/>
                <a:ea typeface="+mn-lt"/>
                <a:cs typeface="Times New Roman" pitchFamily="18" charset="0"/>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700" y="555600"/>
            <a:ext cx="28080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Abstract</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699" y="1236518"/>
            <a:ext cx="8364709" cy="3332482"/>
          </a:xfrm>
        </p:spPr>
        <p:txBody>
          <a:bodyPr/>
          <a:lstStyle/>
          <a:p>
            <a:pPr algn="just"/>
            <a:r>
              <a:rPr lang="en-US" sz="1800" dirty="0"/>
              <a:t>The application of AI in medical imaging analysis has revolutionized the field of radiology by enabling automated diagnosis and improved interpretation of medical images such as X-rays, MRIs, and CT scans. This technology is utilized by leading healthcare companies to enhance diagnostic accuracy, streamline workflows, and prioritize critical cases. Despite its significant potential, challenges remain in terms of data quality, biases, and integrating diverse data sources for comprehensive analysis. Future research aims to address these limitations by incorporating advanced machine learning techniques, longitudinal studies, and additional data such as genetic and treatment information to further improve patient outcomes and the precision of medical imaging.</a:t>
            </a:r>
            <a:endParaRPr lang="en-US" sz="1800" dirty="0">
              <a:latin typeface="Times New Roman" pitchFamily="18" charset="0"/>
              <a:cs typeface="Times New Roman"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a:xfrm>
            <a:off x="311699" y="555600"/>
            <a:ext cx="8666045" cy="755700"/>
          </a:xfrm>
        </p:spPr>
        <p:txBody>
          <a:bodyPr/>
          <a:lstStyle/>
          <a:p>
            <a:r>
              <a:rPr lang="en-US" sz="2400" b="1" dirty="0">
                <a:solidFill>
                  <a:srgbClr val="002060"/>
                </a:solidFill>
                <a:latin typeface="Times New Roman" pitchFamily="18" charset="0"/>
                <a:cs typeface="Times New Roman" pitchFamily="18" charset="0"/>
              </a:rPr>
              <a:t>Problem</a:t>
            </a:r>
            <a:r>
              <a:rPr lang="en-US" sz="1400" b="1" dirty="0">
                <a:solidFill>
                  <a:schemeClr val="accent1"/>
                </a:solidFill>
                <a:latin typeface="Times New Roman" pitchFamily="18" charset="0"/>
                <a:cs typeface="Times New Roman" pitchFamily="18" charset="0"/>
              </a:rPr>
              <a:t> </a:t>
            </a:r>
            <a:r>
              <a:rPr lang="en-US" sz="2400" b="1" dirty="0">
                <a:solidFill>
                  <a:srgbClr val="002060"/>
                </a:solidFill>
                <a:latin typeface="Times New Roman" pitchFamily="18" charset="0"/>
                <a:cs typeface="Times New Roman" pitchFamily="18" charset="0"/>
              </a:rPr>
              <a:t>Statement</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699" y="1389600"/>
            <a:ext cx="8479009" cy="3179400"/>
          </a:xfrm>
        </p:spPr>
        <p:txBody>
          <a:bodyPr/>
          <a:lstStyle/>
          <a:p>
            <a:pPr marL="457200" marR="0" indent="457200">
              <a:lnSpc>
                <a:spcPct val="115000"/>
              </a:lnSpc>
              <a:spcBef>
                <a:spcPts val="0"/>
              </a:spcBef>
              <a:spcAft>
                <a:spcPts val="1000"/>
              </a:spcAft>
            </a:pPr>
            <a:r>
              <a:rPr lang="en-US" dirty="0">
                <a:latin typeface="Times New Roman" pitchFamily="18" charset="0"/>
                <a:cs typeface="Times New Roman"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objective of the Medical Imaging Analysis project is to develop advanced AI models that automate the diagnosis and analysis of medical images, such as X-rays and MRIs. These models aim to accurately detect abnormalities, thereby enhancing the diagnostic capabilities of radiologists and facilitating more efficient interpretations. By leveraging machine learning and deep learning techniques, this project seeks to improve diagnostic accuracy, reduce processing time, and support clinical decision-making, ultimately leading to better patient outcomes and streamlined healthcare delivery.</a:t>
            </a:r>
          </a:p>
          <a:p>
            <a:pPr algn="just">
              <a:buNone/>
            </a:pPr>
            <a:endParaRPr lang="en-US" sz="1400" dirty="0">
              <a:latin typeface="Times New Roman" pitchFamily="18" charset="0"/>
              <a:cs typeface="Times New Roman" pitchFamily="18" charset="0"/>
            </a:endParaRPr>
          </a:p>
          <a:p>
            <a:pPr>
              <a:buNone/>
            </a:pPr>
            <a:endParaRPr lang="en-US"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699" y="555600"/>
            <a:ext cx="8437445"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Proposed Solution</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700" y="1001949"/>
            <a:ext cx="8375100" cy="3567051"/>
          </a:xfrm>
        </p:spPr>
        <p:txBody>
          <a:bodyPr/>
          <a:lstStyle/>
          <a:p>
            <a:pPr algn="just"/>
            <a:r>
              <a:rPr lang="en-US" sz="1800" dirty="0"/>
              <a:t>The proposed solution involves developing an AI-based system for automated medical imaging analysis to assist radiologists in diagnosing and interpreting medical images more accurately and efficiently.</a:t>
            </a:r>
            <a:endParaRPr lang="en-US" sz="1800" dirty="0">
              <a:latin typeface="Times New Roman" pitchFamily="18" charset="0"/>
              <a:cs typeface="Times New Roman"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699" y="555600"/>
            <a:ext cx="8634873"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Text Placeholder 3"/>
          <p:cNvSpPr>
            <a:spLocks noGrp="1"/>
          </p:cNvSpPr>
          <p:nvPr>
            <p:ph type="body" idx="1"/>
          </p:nvPr>
        </p:nvSpPr>
        <p:spPr>
          <a:xfrm>
            <a:off x="311699" y="1070264"/>
            <a:ext cx="8499791" cy="3498736"/>
          </a:xfrm>
        </p:spPr>
        <p:txBody>
          <a:bodyPr/>
          <a:lstStyle/>
          <a:p>
            <a:pPr lvl="2" algn="ctr">
              <a:buNone/>
            </a:pPr>
            <a:endParaRPr lang="en-US" dirty="0"/>
          </a:p>
        </p:txBody>
      </p:sp>
      <p:sp>
        <p:nvSpPr>
          <p:cNvPr id="5" name="Rectangle 4"/>
          <p:cNvSpPr/>
          <p:nvPr/>
        </p:nvSpPr>
        <p:spPr>
          <a:xfrm>
            <a:off x="457200" y="1267691"/>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Acquisition Layer</a:t>
            </a:r>
          </a:p>
        </p:txBody>
      </p:sp>
      <p:sp>
        <p:nvSpPr>
          <p:cNvPr id="7" name="Rectangle 6"/>
          <p:cNvSpPr/>
          <p:nvPr/>
        </p:nvSpPr>
        <p:spPr>
          <a:xfrm>
            <a:off x="2677391" y="3435928"/>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Deployment Layer</a:t>
            </a:r>
          </a:p>
        </p:txBody>
      </p:sp>
      <p:sp>
        <p:nvSpPr>
          <p:cNvPr id="8" name="Rectangle 7"/>
          <p:cNvSpPr/>
          <p:nvPr/>
        </p:nvSpPr>
        <p:spPr>
          <a:xfrm>
            <a:off x="460664" y="2382983"/>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Visualization Layer</a:t>
            </a:r>
          </a:p>
        </p:txBody>
      </p:sp>
      <p:sp>
        <p:nvSpPr>
          <p:cNvPr id="9" name="Rectangle 8"/>
          <p:cNvSpPr/>
          <p:nvPr/>
        </p:nvSpPr>
        <p:spPr>
          <a:xfrm>
            <a:off x="2691246" y="1267692"/>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Storage Layer</a:t>
            </a:r>
          </a:p>
        </p:txBody>
      </p:sp>
      <p:sp>
        <p:nvSpPr>
          <p:cNvPr id="10" name="Rectangle 9"/>
          <p:cNvSpPr/>
          <p:nvPr/>
        </p:nvSpPr>
        <p:spPr>
          <a:xfrm>
            <a:off x="7051964" y="2386446"/>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Integration and Communication Layer</a:t>
            </a:r>
          </a:p>
        </p:txBody>
      </p:sp>
      <p:sp>
        <p:nvSpPr>
          <p:cNvPr id="11" name="Rectangle 10"/>
          <p:cNvSpPr/>
          <p:nvPr/>
        </p:nvSpPr>
        <p:spPr>
          <a:xfrm>
            <a:off x="4887190" y="3432465"/>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 &amp; Continuous Improvement</a:t>
            </a:r>
          </a:p>
        </p:txBody>
      </p:sp>
      <p:sp>
        <p:nvSpPr>
          <p:cNvPr id="12" name="Rectangle 11"/>
          <p:cNvSpPr/>
          <p:nvPr/>
        </p:nvSpPr>
        <p:spPr>
          <a:xfrm>
            <a:off x="2670464" y="2369127"/>
            <a:ext cx="1537855" cy="6961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Post-Processing &amp; Decision Support Layer</a:t>
            </a:r>
          </a:p>
        </p:txBody>
      </p:sp>
      <p:sp>
        <p:nvSpPr>
          <p:cNvPr id="13" name="Rectangle 12"/>
          <p:cNvSpPr/>
          <p:nvPr/>
        </p:nvSpPr>
        <p:spPr>
          <a:xfrm>
            <a:off x="4869872" y="2386446"/>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Security &amp; Privacy Layer</a:t>
            </a:r>
          </a:p>
        </p:txBody>
      </p:sp>
      <p:sp>
        <p:nvSpPr>
          <p:cNvPr id="14" name="Rectangle 13"/>
          <p:cNvSpPr/>
          <p:nvPr/>
        </p:nvSpPr>
        <p:spPr>
          <a:xfrm>
            <a:off x="4907971" y="1271155"/>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Preprocessing Layer</a:t>
            </a:r>
          </a:p>
        </p:txBody>
      </p:sp>
      <p:sp>
        <p:nvSpPr>
          <p:cNvPr id="15" name="Rectangle 14"/>
          <p:cNvSpPr/>
          <p:nvPr/>
        </p:nvSpPr>
        <p:spPr>
          <a:xfrm>
            <a:off x="7107381" y="1288474"/>
            <a:ext cx="1537855" cy="644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Feature Extraction &amp; Analysis Layer</a:t>
            </a:r>
          </a:p>
        </p:txBody>
      </p:sp>
      <p:sp>
        <p:nvSpPr>
          <p:cNvPr id="16" name="Right Arrow 15"/>
          <p:cNvSpPr/>
          <p:nvPr/>
        </p:nvSpPr>
        <p:spPr>
          <a:xfrm>
            <a:off x="2026227" y="1413164"/>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ight Arrow 16"/>
          <p:cNvSpPr/>
          <p:nvPr/>
        </p:nvSpPr>
        <p:spPr>
          <a:xfrm>
            <a:off x="4246418" y="1409700"/>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ight Arrow 17"/>
          <p:cNvSpPr/>
          <p:nvPr/>
        </p:nvSpPr>
        <p:spPr>
          <a:xfrm>
            <a:off x="2019301" y="2559627"/>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Arrow 18"/>
          <p:cNvSpPr/>
          <p:nvPr/>
        </p:nvSpPr>
        <p:spPr>
          <a:xfrm rot="10800000">
            <a:off x="4229101" y="3574474"/>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ight Arrow 20"/>
          <p:cNvSpPr/>
          <p:nvPr/>
        </p:nvSpPr>
        <p:spPr>
          <a:xfrm>
            <a:off x="6414655" y="2559627"/>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ight Arrow 21"/>
          <p:cNvSpPr/>
          <p:nvPr/>
        </p:nvSpPr>
        <p:spPr>
          <a:xfrm>
            <a:off x="4229100" y="2535382"/>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ight Arrow 22"/>
          <p:cNvSpPr/>
          <p:nvPr/>
        </p:nvSpPr>
        <p:spPr>
          <a:xfrm>
            <a:off x="6449292" y="1399309"/>
            <a:ext cx="633845" cy="3844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Bent Arrow 25"/>
          <p:cNvSpPr/>
          <p:nvPr/>
        </p:nvSpPr>
        <p:spPr>
          <a:xfrm rot="10800000">
            <a:off x="6411191" y="3065316"/>
            <a:ext cx="1413164" cy="976748"/>
          </a:xfrm>
          <a:prstGeom prst="bentArrow">
            <a:avLst>
              <a:gd name="adj1" fmla="val 25000"/>
              <a:gd name="adj2" fmla="val 25000"/>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p:nvCxnSpPr>
        <p:spPr>
          <a:xfrm>
            <a:off x="1226127" y="2119745"/>
            <a:ext cx="6629400" cy="207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rot="5400000">
            <a:off x="1137807" y="2239245"/>
            <a:ext cx="207820" cy="103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endCxn id="15" idx="2"/>
          </p:cNvCxnSpPr>
          <p:nvPr/>
        </p:nvCxnSpPr>
        <p:spPr>
          <a:xfrm rot="5400000" flipH="1" flipV="1">
            <a:off x="7756814" y="2041815"/>
            <a:ext cx="228599" cy="1039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555600"/>
            <a:ext cx="8281582"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Live Demo of Project</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699" y="1389600"/>
            <a:ext cx="8271191" cy="3179400"/>
          </a:xfrm>
        </p:spPr>
        <p:txBody>
          <a:bodyPr/>
          <a:lstStyle/>
          <a:p>
            <a:pPr marL="152396" indent="0">
              <a:buNone/>
            </a:pPr>
            <a:r>
              <a:rPr lang="en-US" dirty="0"/>
              <a:t>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152396" indent="0">
              <a:buNone/>
            </a:pPr>
            <a:r>
              <a:rPr lang="en-US" dirty="0">
                <a:hlinkClick r:id="rId4"/>
              </a:rPr>
              <a:t>https://drive.google.com/file/d/1wL4UdvxalV9T2nd61B1eNr9mH55mT7_c/view?usp=drive_link</a:t>
            </a:r>
            <a:r>
              <a:rPr lang="en-IN"/>
              <a:t> </a:t>
            </a:r>
            <a:endParaRPr lang="en-US" dirty="0"/>
          </a:p>
        </p:txBody>
      </p:sp>
      <p:pic>
        <p:nvPicPr>
          <p:cNvPr id="5" name="WhatsApp Video 2024-10-27 at 18.34.51_4728d368">
            <a:hlinkClick r:id="" action="ppaction://media"/>
            <a:extLst>
              <a:ext uri="{FF2B5EF4-FFF2-40B4-BE49-F238E27FC236}">
                <a16:creationId xmlns:a16="http://schemas.microsoft.com/office/drawing/2014/main" id="{2E403A60-55F7-8DEC-5FD6-A9F21D2F2F1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983" y="1281925"/>
            <a:ext cx="7419108" cy="2579649"/>
          </a:xfrm>
          <a:prstGeom prst="rect">
            <a:avLst/>
          </a:prstGeom>
        </p:spPr>
      </p:pic>
    </p:spTree>
    <p:extLst>
      <p:ext uri="{BB962C8B-B14F-4D97-AF65-F5344CB8AC3E}">
        <p14:creationId xmlns:p14="http://schemas.microsoft.com/office/powerpoint/2010/main" val="197968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7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55600"/>
            <a:ext cx="28080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Conclusion</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699" y="1028700"/>
            <a:ext cx="8406273" cy="3540300"/>
          </a:xfrm>
        </p:spPr>
        <p:txBody>
          <a:bodyPr/>
          <a:lstStyle/>
          <a:p>
            <a:pPr algn="just"/>
            <a:r>
              <a:rPr lang="en-US" sz="1800" dirty="0">
                <a:effectLst/>
                <a:latin typeface="Calibri" panose="020F0502020204030204" pitchFamily="34" charset="0"/>
                <a:ea typeface="Calibri" panose="020F0502020204030204" pitchFamily="34" charset="0"/>
                <a:cs typeface="Times New Roman" panose="02020603050405020304" pitchFamily="18" charset="0"/>
              </a:rPr>
              <a:t>In conclusion, the analysis of the brain tumor dataset provides valuable insights into the distribution and characteristics of various tumor types, sizes, and their demographic associations. The visualizations generated highlight key trends that can inform clinical decision-making and enhance understanding of tumor behavior. Despite certain limitations, such as potential biases and the lack of longitudinal data, the findings serve as a foundation for future research. By leveraging advanced analytical techniques and integrating diverse data sources, we can further improve diagnostic accuracy and patient care. Ultimately, this work underscores the importance of data-driven approaches in the field of medical imaging and oncology.</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555600"/>
            <a:ext cx="28080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itchFamily="18" charset="0"/>
                <a:cs typeface="Times New Roman" pitchFamily="18" charset="0"/>
              </a:rPr>
              <a:t>Future Scope</a:t>
            </a:r>
            <a:endParaRPr lang="en-IN" sz="2400" b="1" dirty="0">
              <a:solidFill>
                <a:srgbClr val="002060"/>
              </a:solidFill>
              <a:latin typeface="Times New Roman" pitchFamily="18" charset="0"/>
              <a:cs typeface="Times New Roman" pitchFamily="18" charset="0"/>
            </a:endParaRPr>
          </a:p>
        </p:txBody>
      </p:sp>
      <p:sp>
        <p:nvSpPr>
          <p:cNvPr id="3" name="Text Placeholder 2"/>
          <p:cNvSpPr>
            <a:spLocks noGrp="1"/>
          </p:cNvSpPr>
          <p:nvPr>
            <p:ph type="body" idx="1"/>
          </p:nvPr>
        </p:nvSpPr>
        <p:spPr>
          <a:xfrm>
            <a:off x="311700" y="1389600"/>
            <a:ext cx="8281582" cy="3179400"/>
          </a:xfrm>
        </p:spPr>
        <p:txBody>
          <a:bodyPr/>
          <a:lstStyle/>
          <a:p>
            <a:pPr marL="152396" indent="0" algn="just">
              <a:buNone/>
            </a:pPr>
            <a:r>
              <a:rPr lang="en-US" sz="1600" dirty="0">
                <a:effectLst/>
                <a:latin typeface="Calibri" panose="020F0502020204030204" pitchFamily="34" charset="0"/>
                <a:ea typeface="Calibri" panose="020F0502020204030204" pitchFamily="34" charset="0"/>
                <a:cs typeface="Times New Roman" panose="02020603050405020304" pitchFamily="18" charset="0"/>
              </a:rPr>
              <a:t>Future work should focus on conducting longitudinal studies to track tumor progression and patient outcomes over time, providing deeper insights into the dynamics of brain tumors. Integrating additional data sources, such as genetic information and treatment histories, will enhance the analysis and understanding of tumor characteristics and patient responses. Implementing advanced machine learning algorithms for predictive modeling could improve diagnostic accuracy and identify potential risk factors. Additionally, exploring imaging data alongside demographic information will create a more comprehensive model for tumor analysis. Finally, collaboration with medical professionals is essential to validate findings and ensure their practical applicability in clinical settings.</a:t>
            </a:r>
          </a:p>
          <a:p>
            <a:pPr marL="152396" indent="0" algn="just">
              <a:buNone/>
            </a:pPr>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a:p>
            <a:pPr algn="just"/>
            <a:endParaRPr lang="en-US" sz="1400" dirty="0">
              <a:latin typeface="Times New Roman" pitchFamily="18" charset="0"/>
              <a:cs typeface="Times New Roman" pitchFamily="18" charset="0"/>
            </a:endParaRPr>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0/xmlns/"/>
    <ds:schemaRef ds:uri="http://www.w3.org/2001/XMLSchema"/>
    <ds:schemaRef ds:uri="94eeb56d-118c-48c3-937f-7f05817f7373"/>
    <ds:schemaRef ds:uri="fe56e3b0-34a1-4d6f-a501-a0b2b7006a18"/>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4eeb56d-118c-48c3-937f-7f05817f7373"/>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Template/>
  <TotalTime>219</TotalTime>
  <Words>498</Words>
  <Application>Microsoft Office PowerPoint</Application>
  <PresentationFormat>On-screen Show (16:9)</PresentationFormat>
  <Paragraphs>99</Paragraphs>
  <Slides>10</Slides>
  <Notes>3</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Abstract</vt:lpstr>
      <vt:lpstr>Problem Statement</vt:lpstr>
      <vt:lpstr>Proposed Solution</vt:lpstr>
      <vt:lpstr>System Architecture</vt:lpstr>
      <vt:lpstr>Live Demo of Project</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Naveen Cliton</cp:lastModifiedBy>
  <cp:revision>24</cp:revision>
  <dcterms:modified xsi:type="dcterms:W3CDTF">2024-11-10T16:55:21Z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